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632" r:id="rId2"/>
    <p:sldId id="808" r:id="rId3"/>
    <p:sldId id="812" r:id="rId4"/>
    <p:sldId id="813" r:id="rId5"/>
    <p:sldId id="818" r:id="rId6"/>
    <p:sldId id="820" r:id="rId7"/>
    <p:sldId id="815" r:id="rId8"/>
    <p:sldId id="829" r:id="rId9"/>
    <p:sldId id="814" r:id="rId10"/>
    <p:sldId id="827" r:id="rId11"/>
    <p:sldId id="8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A8"/>
    <a:srgbClr val="4D4F54"/>
    <a:srgbClr val="81BC01"/>
    <a:srgbClr val="00A6E0"/>
    <a:srgbClr val="F68C28"/>
    <a:srgbClr val="9E58A2"/>
    <a:srgbClr val="CFD3D3"/>
    <a:srgbClr val="F27B7D"/>
    <a:srgbClr val="FDB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63"/>
  </p:normalViewPr>
  <p:slideViewPr>
    <p:cSldViewPr snapToGrid="0" snapToObjects="1" showGuides="1">
      <p:cViewPr varScale="1">
        <p:scale>
          <a:sx n="149" d="100"/>
          <a:sy n="149" d="100"/>
        </p:scale>
        <p:origin x="16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ubik" pitchFamily="2" charset="-79"/>
              </a:defRPr>
            </a:lvl1pPr>
          </a:lstStyle>
          <a:p>
            <a:fld id="{20D336F7-F58A-E341-8DF2-8D71198CA521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ubik" pitchFamily="2" charset="-79"/>
              </a:defRPr>
            </a:lvl1pPr>
          </a:lstStyle>
          <a:p>
            <a:fld id="{9563F12D-BF41-2443-9A17-6E07A5933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800BC-0C36-4F9C-8110-EC4622928F9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18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00BC-0C36-4F9C-8110-EC4622928F9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47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00BC-0C36-4F9C-8110-EC4622928F9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97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800BC-0C36-4F9C-8110-EC4622928F9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04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800BC-0C36-4F9C-8110-EC4622928F9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04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800BC-0C36-4F9C-8110-EC4622928F9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26E6-F30A-7C4B-BEF5-23FF08735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41869-6572-F045-9C62-165DA713E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61120-1031-434B-8475-C1DAC60A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F478-FD19-264F-BE62-13FEC8C70856}" type="datetime1">
              <a:rPr lang="en-AU" smtClean="0"/>
              <a:t>19/8/20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1BEF-5125-CE4C-988F-ADDAD27E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DCEF-A12D-B641-AEDA-8CA4827C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3874-3260-A641-BED5-E80493B6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9B0FC-6FC2-6843-A4FD-0D2F8764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2648-0E2A-EA4C-B57C-A3601E89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454E-469D-8246-A4CC-BE15FA7B2672}" type="datetime1">
              <a:rPr lang="en-AU" smtClean="0"/>
              <a:t>19/8/20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4CA4-CEC2-3040-B8CB-3CC62061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33C2-AAE0-6E46-BE0D-64A9EB5E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E659E-890C-384F-BB12-992110714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D458A-109A-C445-A58E-3D18CA273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F5FA-E0B3-6F4D-8057-0B31440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A58-2E4F-5F42-8F48-BFC5520C7BB5}" type="datetime1">
              <a:rPr lang="en-AU" smtClean="0"/>
              <a:t>19/8/20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C605A-EE10-2B4B-BC44-C1B0D157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9CB6-F5B0-5F47-A924-5416FED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2272-15F7-1B41-8047-25B84C95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D3CD-157F-1F4C-B4A9-E83F21FD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4C49C-DCC6-5B42-828F-01001343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21C9-7D81-8540-9F61-837C0C692ACF}" type="datetime1">
              <a:rPr lang="en-AU" smtClean="0"/>
              <a:t>19/8/20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4AA2-2FA5-6E43-83B8-08E8C26F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13347-BDAB-3342-AA21-A397622A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A0C4-DE1A-5041-A43A-064553A7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57B09-DF64-354F-9A3B-5060D4CD7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58AF0-E196-0B48-AFED-FBF355CC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0D52-07AD-8642-8769-2BA8B0BE34BF}" type="datetime1">
              <a:rPr lang="en-AU" smtClean="0"/>
              <a:t>19/8/20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F97C-F91E-B545-B79F-3CFF01E7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0F6E7-08A2-384F-B85E-620DFFF1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378B-C081-9041-953C-6EA399B6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F870-D422-7147-A56B-CDBB5CF2A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82688-D233-3645-825A-EAAEEC252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CD56A-2571-2D4A-89FA-05E41DCE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727-5B8D-6C46-A7DF-FC718261824A}" type="datetime1">
              <a:rPr lang="en-AU" smtClean="0"/>
              <a:t>19/8/20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1DC93-73FC-B24B-9D1B-23CCA121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A1594-E194-0745-9547-21E28FE1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7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688F-79F8-0941-A357-BCC0DBC8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8E35-984C-794D-9355-89689F9B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AE097-CD9E-D84E-BDEE-D30E789BE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00041-2A92-554F-9DCA-6BE589163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0AC95-1A96-DC4D-A2B5-C1B2A1C1B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07191-4AB7-F64E-BC30-11256109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665C-A780-1841-A15C-C5EAB0DD3E4F}" type="datetime1">
              <a:rPr lang="en-AU" smtClean="0"/>
              <a:t>19/8/20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B3D24-C8F6-3244-B6C8-1EBBFE7C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C65B1-8E58-864B-B6C3-24BF1C37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F67D-5002-C148-8B07-74BB02F7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248E7-8739-8848-8B80-58E12EDA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C498-2015-9E44-9E94-AB8289FBB4C6}" type="datetime1">
              <a:rPr lang="en-AU" smtClean="0"/>
              <a:t>19/8/20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0CFD3-277C-6C4A-9465-B11660F2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7492-AC30-4D4A-A0F8-D406800F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6692F-470F-A44D-B263-BEEC69D7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C088-DE43-0946-B48B-95BC5B033D14}" type="datetime1">
              <a:rPr lang="en-AU" smtClean="0"/>
              <a:t>19/8/20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85D70-663A-3248-9630-A7893FF6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C6618-7BCD-0947-8AE3-9444CC4E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A5C4-557C-994F-9E1A-B333B0EB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3BD0-DCCE-634A-BCC5-52655C11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9C909-4168-3D4E-8E7A-D51664537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71213-55C5-A440-AEC0-63A4FB9C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CC52-2D51-634B-85F8-578BD665DDAC}" type="datetime1">
              <a:rPr lang="en-AU" smtClean="0"/>
              <a:t>19/8/20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91D48-A9AE-8043-B426-2F53D77A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A88B6-4EFC-F844-9B74-23C6A9CD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914B-605B-7744-97B3-0ABF5BF5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9880A-16A8-4541-AC9D-62F45DE6E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68C8-680E-4B4A-9407-F5FAF26B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32162-FE3A-AE44-AF6B-DC4D8098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238-59B8-C849-B30D-50D32C742854}" type="datetime1">
              <a:rPr lang="en-AU" smtClean="0"/>
              <a:t>19/8/20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7D20-5A7D-C542-966F-E1D61A80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9A108-F26E-1242-AE41-585EF49A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0EB-5DF2-EB46-81F4-56CE2F217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76217-4708-C344-A826-1D40F5F5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E19F2-14EC-A146-8848-0381E1FD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97F09-2387-1E4C-B684-C6334B633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ubik" pitchFamily="2" charset="-79"/>
              </a:defRPr>
            </a:lvl1pPr>
          </a:lstStyle>
          <a:p>
            <a:fld id="{BABAE53F-7C96-8446-9083-FDAFFEE2352C}" type="datetime1">
              <a:rPr lang="en-AU" smtClean="0"/>
              <a:pPr/>
              <a:t>19/8/20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BFACA-0462-9E42-804A-243572754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316A7-B706-4549-94D3-F28C38B1F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ubik" pitchFamily="2" charset="-79"/>
              </a:defRPr>
            </a:lvl1pPr>
          </a:lstStyle>
          <a:p>
            <a:fld id="{0B6950EB-5DF2-EB46-81F4-56CE2F217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2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ubik" pitchFamily="2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ubik" pitchFamily="2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ubik" pitchFamily="2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ubik" pitchFamily="2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ubik" pitchFamily="2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D1D475-8FD7-0E44-839D-8BC3EC3E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6365" y="948072"/>
            <a:ext cx="3468869" cy="43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756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37857F-2DEB-4CBF-9EE9-E630A84E85FB}"/>
              </a:ext>
            </a:extLst>
          </p:cNvPr>
          <p:cNvSpPr txBox="1">
            <a:spLocks/>
          </p:cNvSpPr>
          <p:nvPr/>
        </p:nvSpPr>
        <p:spPr>
          <a:xfrm>
            <a:off x="2010161" y="2174529"/>
            <a:ext cx="8171677" cy="1472253"/>
          </a:xfrm>
          <a:prstGeom prst="rect">
            <a:avLst/>
          </a:prstGeom>
        </p:spPr>
        <p:txBody>
          <a:bodyPr vert="horz" wrap="square" lIns="480000" tIns="288000" rIns="480000" bIns="28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en-AU" sz="3733" b="1" dirty="0">
                <a:solidFill>
                  <a:srgbClr val="00ADA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Check out the final 3D prints…</a:t>
            </a:r>
            <a:endParaRPr lang="en-US" sz="3733" b="1" dirty="0">
              <a:solidFill>
                <a:srgbClr val="00ADA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384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computer, food&#10;&#10;Description automatically generated">
            <a:extLst>
              <a:ext uri="{FF2B5EF4-FFF2-40B4-BE49-F238E27FC236}">
                <a16:creationId xmlns:a16="http://schemas.microsoft.com/office/drawing/2014/main" id="{F6273E2E-69B7-314D-ACE5-AB6CEEAC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3" y="0"/>
            <a:ext cx="10427298" cy="68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 phone&#10;&#10;Description automatically generated">
            <a:extLst>
              <a:ext uri="{FF2B5EF4-FFF2-40B4-BE49-F238E27FC236}">
                <a16:creationId xmlns:a16="http://schemas.microsoft.com/office/drawing/2014/main" id="{582B426C-7C9C-1F47-A094-75069E2DB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255" y="4357"/>
            <a:ext cx="969374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BAC51E-1D11-9B45-98BF-C09FB86648EB}"/>
              </a:ext>
            </a:extLst>
          </p:cNvPr>
          <p:cNvSpPr/>
          <p:nvPr/>
        </p:nvSpPr>
        <p:spPr>
          <a:xfrm>
            <a:off x="2219093" y="0"/>
            <a:ext cx="7736501" cy="6858000"/>
          </a:xfrm>
          <a:prstGeom prst="rect">
            <a:avLst/>
          </a:prstGeom>
          <a:gradFill>
            <a:gsLst>
              <a:gs pos="18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5808D-1733-7C4E-BFAD-31F790738747}"/>
              </a:ext>
            </a:extLst>
          </p:cNvPr>
          <p:cNvSpPr txBox="1"/>
          <p:nvPr/>
        </p:nvSpPr>
        <p:spPr>
          <a:xfrm>
            <a:off x="-6164" y="2013420"/>
            <a:ext cx="5492565" cy="3129264"/>
          </a:xfrm>
          <a:prstGeom prst="rect">
            <a:avLst/>
          </a:prstGeom>
          <a:noFill/>
        </p:spPr>
        <p:txBody>
          <a:bodyPr wrap="square" lIns="360000" tIns="216000" rIns="360000" bIns="216000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AU" sz="3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Students are using Makers Empire to develop their </a:t>
            </a:r>
            <a:r>
              <a:rPr lang="en-AU" sz="3500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creative confidence </a:t>
            </a:r>
            <a:r>
              <a:rPr lang="en-AU" sz="35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and </a:t>
            </a:r>
            <a:r>
              <a:rPr lang="en-AU" sz="3500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design thinking skills.</a:t>
            </a:r>
            <a:endParaRPr lang="en-AU" sz="3500" dirty="0">
              <a:solidFill>
                <a:srgbClr val="4D4F54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729CC-35C2-2B45-B279-4762C2ED0B90}"/>
              </a:ext>
            </a:extLst>
          </p:cNvPr>
          <p:cNvSpPr txBox="1"/>
          <p:nvPr/>
        </p:nvSpPr>
        <p:spPr>
          <a:xfrm>
            <a:off x="8699" y="4357"/>
            <a:ext cx="12191999" cy="1359548"/>
          </a:xfrm>
          <a:prstGeom prst="rect">
            <a:avLst/>
          </a:prstGeom>
          <a:noFill/>
        </p:spPr>
        <p:txBody>
          <a:bodyPr wrap="square" lIns="360000" tIns="216000" rIns="360000" bIns="216000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6000" b="1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How we use Makers Empire</a:t>
            </a:r>
            <a:endParaRPr lang="en-US" sz="4000" b="1" dirty="0">
              <a:solidFill>
                <a:srgbClr val="00ADA8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229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CA0A20-AB73-214D-9E78-4AF534B8A89D}"/>
              </a:ext>
            </a:extLst>
          </p:cNvPr>
          <p:cNvSpPr/>
          <p:nvPr/>
        </p:nvSpPr>
        <p:spPr>
          <a:xfrm>
            <a:off x="0" y="11151"/>
            <a:ext cx="12192000" cy="1975102"/>
          </a:xfrm>
          <a:prstGeom prst="rect">
            <a:avLst/>
          </a:prstGeom>
        </p:spPr>
        <p:txBody>
          <a:bodyPr wrap="square" lIns="360000" tIns="216000" rIns="360000" bIns="21600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5000" b="1" dirty="0">
                <a:solidFill>
                  <a:srgbClr val="00ADA8"/>
                </a:solidFill>
                <a:latin typeface="Rubik" pitchFamily="2" charset="-79"/>
                <a:ea typeface="Hiragino Kaku Gothic Pro W6" panose="020B0300000000000000" pitchFamily="34" charset="-128"/>
                <a:cs typeface="Rubik" pitchFamily="2" charset="-79"/>
              </a:rPr>
              <a:t>Makers Empire 3D Design &amp; Technology program</a:t>
            </a:r>
            <a:endParaRPr lang="en-US" sz="5000" b="1" dirty="0">
              <a:solidFill>
                <a:srgbClr val="00ADA8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  <a:cs typeface="Rubik" pitchFamily="2" charset="-79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677320-9517-974F-8EC0-E2EE4D1F7AC8}"/>
              </a:ext>
            </a:extLst>
          </p:cNvPr>
          <p:cNvGrpSpPr/>
          <p:nvPr/>
        </p:nvGrpSpPr>
        <p:grpSpPr>
          <a:xfrm>
            <a:off x="256473" y="1194712"/>
            <a:ext cx="3575275" cy="4765515"/>
            <a:chOff x="244260" y="581400"/>
            <a:chExt cx="3405085" cy="476551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59E47D-051B-254E-B859-1CD51DFB9A35}"/>
                </a:ext>
              </a:extLst>
            </p:cNvPr>
            <p:cNvSpPr txBox="1"/>
            <p:nvPr/>
          </p:nvSpPr>
          <p:spPr>
            <a:xfrm>
              <a:off x="244260" y="3371813"/>
              <a:ext cx="3380308" cy="1975102"/>
            </a:xfrm>
            <a:prstGeom prst="rect">
              <a:avLst/>
            </a:prstGeom>
            <a:noFill/>
          </p:spPr>
          <p:txBody>
            <a:bodyPr wrap="square" lIns="360000" tIns="216000" rIns="180000" bIns="216000" rtlCol="0">
              <a:spAutoFit/>
            </a:bodyPr>
            <a:lstStyle/>
            <a:p>
              <a:r>
                <a:rPr lang="en-US" sz="3000" b="1" dirty="0">
                  <a:solidFill>
                    <a:srgbClr val="00ADA8"/>
                  </a:solidFill>
                  <a:latin typeface="Rubik" pitchFamily="2" charset="-79"/>
                  <a:cs typeface="Rubik" pitchFamily="2" charset="-79"/>
                </a:rPr>
                <a:t>Makers Empire</a:t>
              </a:r>
              <a:br>
                <a:rPr lang="en-US" sz="3000" b="1" dirty="0">
                  <a:solidFill>
                    <a:srgbClr val="00ADA8"/>
                  </a:solidFill>
                  <a:latin typeface="Rubik" pitchFamily="2" charset="-79"/>
                  <a:cs typeface="Rubik" pitchFamily="2" charset="-79"/>
                </a:rPr>
              </a:br>
              <a:r>
                <a:rPr lang="en-US" sz="3000" b="1" dirty="0">
                  <a:solidFill>
                    <a:srgbClr val="00ADA8"/>
                  </a:solidFill>
                  <a:latin typeface="Rubik" pitchFamily="2" charset="-79"/>
                  <a:cs typeface="Rubik" pitchFamily="2" charset="-79"/>
                </a:rPr>
                <a:t>3D</a:t>
              </a:r>
              <a:br>
                <a:rPr lang="en-US" sz="3000" b="1" dirty="0">
                  <a:solidFill>
                    <a:srgbClr val="00ADA8"/>
                  </a:solidFill>
                  <a:latin typeface="Rubik" pitchFamily="2" charset="-79"/>
                  <a:cs typeface="Rubik" pitchFamily="2" charset="-79"/>
                </a:rPr>
              </a:br>
              <a:r>
                <a:rPr lang="en-US" dirty="0">
                  <a:solidFill>
                    <a:srgbClr val="4D4F54"/>
                  </a:solidFill>
                  <a:latin typeface="Rubik" pitchFamily="2" charset="-79"/>
                  <a:cs typeface="Rubik" pitchFamily="2" charset="-79"/>
                </a:rPr>
                <a:t>World’s most fun and easy to use 3D design software.</a:t>
              </a:r>
              <a:endParaRPr lang="en-US" dirty="0">
                <a:solidFill>
                  <a:srgbClr val="4D4F54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Rubik" pitchFamily="2" charset="-79"/>
              </a:endParaRPr>
            </a:p>
          </p:txBody>
        </p:sp>
        <p:pic>
          <p:nvPicPr>
            <p:cNvPr id="11" name="Picture 1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83A902E6-4567-DA4A-AA35-7A4FC7B3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655" y="581400"/>
              <a:ext cx="3234690" cy="323469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E219454-9201-1E4E-96E8-8DE6B9FED0E7}"/>
              </a:ext>
            </a:extLst>
          </p:cNvPr>
          <p:cNvSpPr txBox="1"/>
          <p:nvPr/>
        </p:nvSpPr>
        <p:spPr>
          <a:xfrm>
            <a:off x="7961365" y="3972152"/>
            <a:ext cx="4117451" cy="2190545"/>
          </a:xfrm>
          <a:prstGeom prst="rect">
            <a:avLst/>
          </a:prstGeom>
          <a:noFill/>
        </p:spPr>
        <p:txBody>
          <a:bodyPr wrap="square" lIns="360000" tIns="216000" rIns="180000" bIns="216000" rtlCol="0">
            <a:spAutoFit/>
          </a:bodyPr>
          <a:lstStyle/>
          <a:p>
            <a:r>
              <a:rPr lang="en-US" sz="3000" b="1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Learning by Design course</a:t>
            </a:r>
          </a:p>
          <a:p>
            <a:r>
              <a:rPr lang="en-AU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Custom professional development for school districts and education departments.</a:t>
            </a:r>
            <a:endParaRPr lang="en-US" b="1" dirty="0">
              <a:solidFill>
                <a:srgbClr val="00ADA8"/>
              </a:solidFill>
              <a:latin typeface="Rubik" pitchFamily="2" charset="-79"/>
              <a:cs typeface="Rubik" pitchFamily="2" charset="-79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1FD5E0-6C08-1A46-B433-459D5C218C34}"/>
              </a:ext>
            </a:extLst>
          </p:cNvPr>
          <p:cNvGrpSpPr/>
          <p:nvPr/>
        </p:nvGrpSpPr>
        <p:grpSpPr>
          <a:xfrm>
            <a:off x="4086301" y="1217014"/>
            <a:ext cx="4004258" cy="4681658"/>
            <a:chOff x="4008244" y="581400"/>
            <a:chExt cx="4004258" cy="4681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FF4B7F-D9F6-D74A-BE9C-E25CCACFCA10}"/>
                </a:ext>
              </a:extLst>
            </p:cNvPr>
            <p:cNvSpPr txBox="1"/>
            <p:nvPr/>
          </p:nvSpPr>
          <p:spPr>
            <a:xfrm>
              <a:off x="4008244" y="3349511"/>
              <a:ext cx="4004258" cy="1913545"/>
            </a:xfrm>
            <a:prstGeom prst="rect">
              <a:avLst/>
            </a:prstGeom>
            <a:noFill/>
          </p:spPr>
          <p:txBody>
            <a:bodyPr wrap="square" lIns="360000" tIns="216000" rIns="180000" bIns="216000" rtlCol="0">
              <a:spAutoFit/>
            </a:bodyPr>
            <a:lstStyle/>
            <a:p>
              <a:r>
                <a:rPr lang="en-US" sz="3000" b="1" dirty="0">
                  <a:solidFill>
                    <a:srgbClr val="00ADA8"/>
                  </a:solidFill>
                  <a:latin typeface="Rubik" pitchFamily="2" charset="-79"/>
                  <a:cs typeface="Rubik" pitchFamily="2" charset="-79"/>
                </a:rPr>
                <a:t>Teacher    Dashboard</a:t>
              </a:r>
            </a:p>
            <a:p>
              <a:r>
                <a:rPr lang="en-US" dirty="0">
                  <a:solidFill>
                    <a:srgbClr val="4D4F54"/>
                  </a:solidFill>
                  <a:latin typeface="Rubik" pitchFamily="2" charset="-79"/>
                  <a:cs typeface="Rubik" pitchFamily="2" charset="-79"/>
                </a:rPr>
                <a:t>Planning, class management, assessment and reporting tools. </a:t>
              </a:r>
              <a:endParaRPr lang="en-US" dirty="0">
                <a:solidFill>
                  <a:srgbClr val="4D4F54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Rubik" pitchFamily="2" charset="-79"/>
              </a:endParaRPr>
            </a:p>
          </p:txBody>
        </p:sp>
        <p:pic>
          <p:nvPicPr>
            <p:cNvPr id="18" name="Picture 17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EE3BA91E-445B-A143-9312-83B1CCE3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1327" y="581400"/>
              <a:ext cx="3234690" cy="3234690"/>
            </a:xfrm>
            <a:prstGeom prst="rect">
              <a:avLst/>
            </a:prstGeom>
          </p:spPr>
        </p:pic>
      </p:grpSp>
      <p:pic>
        <p:nvPicPr>
          <p:cNvPr id="4" name="Picture 3" descr="A picture containing text, refrigerator&#10;&#10;Description automatically generated">
            <a:extLst>
              <a:ext uri="{FF2B5EF4-FFF2-40B4-BE49-F238E27FC236}">
                <a16:creationId xmlns:a16="http://schemas.microsoft.com/office/drawing/2014/main" id="{95B7A8CE-B02F-BD4E-801E-26F75505A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552" y="2157629"/>
            <a:ext cx="3310472" cy="1817387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4A6445-6545-C543-8ABB-9DB1A406310C}"/>
              </a:ext>
            </a:extLst>
          </p:cNvPr>
          <p:cNvSpPr txBox="1">
            <a:spLocks/>
          </p:cNvSpPr>
          <p:nvPr/>
        </p:nvSpPr>
        <p:spPr>
          <a:xfrm>
            <a:off x="6140" y="6178496"/>
            <a:ext cx="1567095" cy="628350"/>
          </a:xfrm>
          <a:prstGeom prst="rect">
            <a:avLst/>
          </a:prstGeom>
        </p:spPr>
        <p:txBody>
          <a:bodyPr vert="horz" wrap="square" lIns="270000" tIns="108000" rIns="270000" bIns="10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33" b="1" dirty="0">
                <a:solidFill>
                  <a:srgbClr val="CFD3D3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Researched Backed </a:t>
            </a:r>
          </a:p>
        </p:txBody>
      </p:sp>
      <p:pic>
        <p:nvPicPr>
          <p:cNvPr id="17" name="Picture 16" descr="A picture containing shirt&#10;&#10;Description automatically generated">
            <a:extLst>
              <a:ext uri="{FF2B5EF4-FFF2-40B4-BE49-F238E27FC236}">
                <a16:creationId xmlns:a16="http://schemas.microsoft.com/office/drawing/2014/main" id="{DD947CC7-6A78-1842-BDE8-B75D842DF7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05" t="21009" r="10863" b="18310"/>
          <a:stretch/>
        </p:blipFill>
        <p:spPr>
          <a:xfrm>
            <a:off x="6251783" y="6237262"/>
            <a:ext cx="721202" cy="549573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BA54978-9C43-6442-B4FF-50B05C107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907" y="6183090"/>
            <a:ext cx="1122341" cy="59259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8F17F55-162B-EC40-8378-E9C6A63FFE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09" t="15456" r="7059" b="10219"/>
          <a:stretch/>
        </p:blipFill>
        <p:spPr>
          <a:xfrm>
            <a:off x="1575636" y="6293223"/>
            <a:ext cx="1440160" cy="47285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04A6445-6545-C543-8ABB-9DB1A406310C}"/>
              </a:ext>
            </a:extLst>
          </p:cNvPr>
          <p:cNvSpPr txBox="1">
            <a:spLocks/>
          </p:cNvSpPr>
          <p:nvPr/>
        </p:nvSpPr>
        <p:spPr>
          <a:xfrm>
            <a:off x="3135991" y="6173872"/>
            <a:ext cx="1743916" cy="628350"/>
          </a:xfrm>
          <a:prstGeom prst="rect">
            <a:avLst/>
          </a:prstGeom>
        </p:spPr>
        <p:txBody>
          <a:bodyPr vert="horz" wrap="square" lIns="270000" tIns="108000" rIns="270000" bIns="10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33" b="1" dirty="0">
                <a:solidFill>
                  <a:srgbClr val="CFD3D3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Pedagogically Certified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248EEB5-90D1-E748-891C-2675B1403595}"/>
              </a:ext>
            </a:extLst>
          </p:cNvPr>
          <p:cNvSpPr txBox="1">
            <a:spLocks/>
          </p:cNvSpPr>
          <p:nvPr/>
        </p:nvSpPr>
        <p:spPr>
          <a:xfrm>
            <a:off x="7302316" y="6177712"/>
            <a:ext cx="1240071" cy="628350"/>
          </a:xfrm>
          <a:prstGeom prst="rect">
            <a:avLst/>
          </a:prstGeom>
        </p:spPr>
        <p:txBody>
          <a:bodyPr vert="horz" wrap="square" lIns="270000" tIns="108000" rIns="270000" bIns="10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33" b="1" dirty="0">
                <a:solidFill>
                  <a:srgbClr val="CFD3D3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Award Winner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3CE236-CCAC-C842-AF38-867EEFB3D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9063" y="6170183"/>
            <a:ext cx="1127941" cy="551842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2868DE33-D86B-E142-847F-762683D46D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9212" y="6102292"/>
            <a:ext cx="687624" cy="6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3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1764E6-6AA0-9445-BDE5-8EA79FFA707A}"/>
              </a:ext>
            </a:extLst>
          </p:cNvPr>
          <p:cNvSpPr txBox="1"/>
          <p:nvPr/>
        </p:nvSpPr>
        <p:spPr>
          <a:xfrm>
            <a:off x="11151" y="1351137"/>
            <a:ext cx="6858001" cy="5437588"/>
          </a:xfrm>
          <a:prstGeom prst="rect">
            <a:avLst/>
          </a:prstGeom>
          <a:noFill/>
        </p:spPr>
        <p:txBody>
          <a:bodyPr wrap="square" lIns="360000" tIns="216000" rIns="360000" bIns="216000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30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Built specifically for 5 to 12-year- old children for an </a:t>
            </a:r>
            <a:r>
              <a:rPr lang="en-US" sz="3000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immersive, fun and safe learning environment</a:t>
            </a:r>
            <a:r>
              <a:rPr lang="en-US" sz="30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.</a:t>
            </a:r>
          </a:p>
          <a:p>
            <a:pPr>
              <a:spcAft>
                <a:spcPts val="1500"/>
              </a:spcAft>
            </a:pPr>
            <a:r>
              <a:rPr lang="en-US" sz="30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Children of all skill levels are motivated to create, learn, collaborate and share. </a:t>
            </a:r>
          </a:p>
          <a:p>
            <a:pPr>
              <a:spcAft>
                <a:spcPts val="1500"/>
              </a:spcAft>
            </a:pPr>
            <a:r>
              <a:rPr lang="en-US" sz="3000" dirty="0">
                <a:solidFill>
                  <a:srgbClr val="4D4F54"/>
                </a:solidFill>
                <a:latin typeface="Rubik" pitchFamily="2" charset="-79"/>
                <a:cs typeface="Rubik" pitchFamily="2" charset="-79"/>
              </a:rPr>
              <a:t>Progress and rewards are linked to effort, mastery of new skills and participation in positive interactions.</a:t>
            </a:r>
            <a:endParaRPr lang="en-US" sz="3000" b="1" dirty="0">
              <a:solidFill>
                <a:srgbClr val="00ADA8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E2729604-E780-0B41-9945-D6ECC441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82" y="818688"/>
            <a:ext cx="5642512" cy="5642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7BBF5-1D30-F941-87A7-7511478E85EE}"/>
              </a:ext>
            </a:extLst>
          </p:cNvPr>
          <p:cNvSpPr/>
          <p:nvPr/>
        </p:nvSpPr>
        <p:spPr>
          <a:xfrm>
            <a:off x="-3716" y="7435"/>
            <a:ext cx="12192000" cy="1359548"/>
          </a:xfrm>
          <a:prstGeom prst="rect">
            <a:avLst/>
          </a:prstGeom>
        </p:spPr>
        <p:txBody>
          <a:bodyPr wrap="square" lIns="360000" tIns="216000" rIns="360000" bIns="21600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6000" b="1" dirty="0">
                <a:solidFill>
                  <a:srgbClr val="00ADA8"/>
                </a:solidFill>
                <a:latin typeface="Rubik" pitchFamily="2" charset="-79"/>
                <a:cs typeface="Rubik" pitchFamily="2" charset="-79"/>
              </a:rPr>
              <a:t>Makers Empire 3D Design App</a:t>
            </a:r>
            <a:endParaRPr lang="en-US" sz="6000" b="1" dirty="0">
              <a:solidFill>
                <a:srgbClr val="00ADA8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284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23BC-4C5F-4AAF-B7A4-09F7FC54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766" y="2151728"/>
            <a:ext cx="8256917" cy="3137269"/>
          </a:xfrm>
        </p:spPr>
        <p:txBody>
          <a:bodyPr vert="horz" wrap="square" lIns="480000" tIns="0" rIns="480000" bIns="0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AU" sz="3200" dirty="0">
                <a:solidFill>
                  <a:srgbClr val="4D4F54"/>
                </a:solidFill>
                <a:cs typeface="Rubik" pitchFamily="2" charset="-79"/>
              </a:rPr>
              <a:t>“Design thinking is a way of thinking and working that helps us to define and solve problems. It is a non-linear, iterative and human-centred process that helps us to </a:t>
            </a:r>
            <a:r>
              <a:rPr lang="en-AU" sz="3200" dirty="0">
                <a:solidFill>
                  <a:srgbClr val="00ADA8"/>
                </a:solidFill>
                <a:cs typeface="Rubik" pitchFamily="2" charset="-79"/>
              </a:rPr>
              <a:t>reframe problems as opportunities</a:t>
            </a:r>
            <a:r>
              <a:rPr lang="en-AU" sz="3200" dirty="0">
                <a:solidFill>
                  <a:srgbClr val="4D4F54"/>
                </a:solidFill>
                <a:cs typeface="Rubik" pitchFamily="2" charset="-79"/>
              </a:rPr>
              <a:t>.”</a:t>
            </a:r>
          </a:p>
          <a:p>
            <a:pPr marL="0" indent="0" algn="r">
              <a:spcBef>
                <a:spcPts val="0"/>
              </a:spcBef>
              <a:spcAft>
                <a:spcPts val="2000"/>
              </a:spcAft>
              <a:buNone/>
            </a:pPr>
            <a:r>
              <a:rPr lang="en-AU" sz="1600" i="1" dirty="0" err="1">
                <a:solidFill>
                  <a:srgbClr val="4D4F54"/>
                </a:solidFill>
                <a:cs typeface="Rubik" pitchFamily="2" charset="-79"/>
              </a:rPr>
              <a:t>Mandi</a:t>
            </a:r>
            <a:r>
              <a:rPr lang="en-AU" sz="1600" i="1" dirty="0">
                <a:solidFill>
                  <a:srgbClr val="4D4F54"/>
                </a:solidFill>
                <a:cs typeface="Rubik" pitchFamily="2" charset="-79"/>
              </a:rPr>
              <a:t> </a:t>
            </a:r>
            <a:r>
              <a:rPr lang="en-AU" sz="1600" i="1" dirty="0" err="1">
                <a:solidFill>
                  <a:srgbClr val="4D4F54"/>
                </a:solidFill>
                <a:cs typeface="Rubik" pitchFamily="2" charset="-79"/>
              </a:rPr>
              <a:t>Dimitriadis</a:t>
            </a:r>
            <a:r>
              <a:rPr lang="en-AU" sz="1600" i="1" dirty="0">
                <a:solidFill>
                  <a:srgbClr val="4D4F54"/>
                </a:solidFill>
                <a:cs typeface="Rubik" pitchFamily="2" charset="-79"/>
              </a:rPr>
              <a:t>, Director of Learning, Makers Empire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BB56E8-072B-B446-9978-13A4B25BFED2}"/>
              </a:ext>
            </a:extLst>
          </p:cNvPr>
          <p:cNvSpPr txBox="1">
            <a:spLocks/>
          </p:cNvSpPr>
          <p:nvPr/>
        </p:nvSpPr>
        <p:spPr>
          <a:xfrm>
            <a:off x="0" y="-623"/>
            <a:ext cx="12192000" cy="1504955"/>
          </a:xfrm>
          <a:prstGeom prst="rect">
            <a:avLst/>
          </a:prstGeom>
        </p:spPr>
        <p:txBody>
          <a:bodyPr vert="horz" wrap="square" lIns="480000" tIns="288000" rIns="480000" bIns="28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rgbClr val="00ADA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What is Design thinking? </a:t>
            </a:r>
            <a:endParaRPr lang="en-US" sz="4000" b="1" dirty="0">
              <a:solidFill>
                <a:srgbClr val="00ADA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6FCAB-3FCD-4544-B4DC-F3F2B4558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63749" y="1433896"/>
            <a:ext cx="3552000" cy="4999341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7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23BC-4C5F-4AAF-B7A4-09F7FC54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1" y="2286990"/>
            <a:ext cx="8329961" cy="3753848"/>
          </a:xfrm>
        </p:spPr>
        <p:txBody>
          <a:bodyPr vert="horz" wrap="square" lIns="480000" tIns="0" rIns="240000" bIns="0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600" dirty="0">
                <a:solidFill>
                  <a:srgbClr val="00ADA8"/>
                </a:solidFill>
              </a:rPr>
              <a:t>3D printing </a:t>
            </a:r>
            <a:r>
              <a:rPr lang="en-US" sz="2600" dirty="0">
                <a:solidFill>
                  <a:srgbClr val="4D4F54"/>
                </a:solidFill>
              </a:rPr>
              <a:t>is one of the most important </a:t>
            </a:r>
            <a:r>
              <a:rPr lang="en-US" sz="2600" dirty="0">
                <a:solidFill>
                  <a:srgbClr val="00ADA8"/>
                </a:solidFill>
              </a:rPr>
              <a:t>future manufacturing technologies</a:t>
            </a:r>
            <a:r>
              <a:rPr lang="en-US" sz="2600" dirty="0">
                <a:solidFill>
                  <a:srgbClr val="4D4F54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600" dirty="0">
                <a:solidFill>
                  <a:srgbClr val="4D4F54"/>
                </a:solidFill>
              </a:rPr>
              <a:t>Using 3D design and 3D printing for problem-solving activities allows students to bring their ideas and creation to life, providing a connection between </a:t>
            </a:r>
            <a:r>
              <a:rPr lang="en-US" sz="2600" dirty="0">
                <a:solidFill>
                  <a:srgbClr val="00ADA8"/>
                </a:solidFill>
              </a:rPr>
              <a:t>abstract and concrete learning</a:t>
            </a:r>
            <a:r>
              <a:rPr lang="en-US" sz="2600" dirty="0">
                <a:solidFill>
                  <a:srgbClr val="4D4F54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600" dirty="0">
                <a:solidFill>
                  <a:srgbClr val="4D4F54"/>
                </a:solidFill>
                <a:cs typeface="Rubik" pitchFamily="2" charset="-79"/>
              </a:rPr>
              <a:t>Like the transition from mainframe computers to personal computers in the 1980’s, the take up will be driven by</a:t>
            </a:r>
            <a:r>
              <a:rPr lang="en-US" sz="2600" dirty="0">
                <a:solidFill>
                  <a:srgbClr val="00ADA8"/>
                </a:solidFill>
                <a:cs typeface="Rubik" pitchFamily="2" charset="-79"/>
              </a:rPr>
              <a:t> easy-to-use</a:t>
            </a:r>
            <a:r>
              <a:rPr lang="en-US" sz="2600" dirty="0">
                <a:solidFill>
                  <a:srgbClr val="4D4F54"/>
                </a:solidFill>
                <a:cs typeface="Rubik" pitchFamily="2" charset="-79"/>
              </a:rPr>
              <a:t> software.</a:t>
            </a:r>
            <a:endParaRPr lang="en-US" sz="2600" dirty="0">
              <a:solidFill>
                <a:srgbClr val="4D4F5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F7B98B-9FAC-C245-81F1-F4B9C038A50F}"/>
              </a:ext>
            </a:extLst>
          </p:cNvPr>
          <p:cNvSpPr txBox="1">
            <a:spLocks/>
          </p:cNvSpPr>
          <p:nvPr/>
        </p:nvSpPr>
        <p:spPr>
          <a:xfrm>
            <a:off x="0" y="-18465"/>
            <a:ext cx="12192000" cy="2120508"/>
          </a:xfrm>
          <a:prstGeom prst="rect">
            <a:avLst/>
          </a:prstGeom>
        </p:spPr>
        <p:txBody>
          <a:bodyPr vert="horz" wrap="square" lIns="480000" tIns="288000" rIns="480000" bIns="28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solidFill>
                  <a:srgbClr val="00ADA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Why use 3D Design and 3D Printing to teach Design Thinking?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3AD345-C944-4590-9C41-D98ED6838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5" b="-1"/>
          <a:stretch/>
        </p:blipFill>
        <p:spPr>
          <a:xfrm>
            <a:off x="8408020" y="2271981"/>
            <a:ext cx="3756215" cy="2231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46CC3-CD40-4F11-AEA7-95A2771C4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9997" b="1"/>
          <a:stretch/>
        </p:blipFill>
        <p:spPr>
          <a:xfrm>
            <a:off x="8408020" y="4535164"/>
            <a:ext cx="3756216" cy="22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37857F-2DEB-4CBF-9EE9-E630A84E85FB}"/>
              </a:ext>
            </a:extLst>
          </p:cNvPr>
          <p:cNvSpPr txBox="1">
            <a:spLocks/>
          </p:cNvSpPr>
          <p:nvPr/>
        </p:nvSpPr>
        <p:spPr>
          <a:xfrm>
            <a:off x="13856" y="-461057"/>
            <a:ext cx="12192000" cy="1472253"/>
          </a:xfrm>
          <a:prstGeom prst="rect">
            <a:avLst/>
          </a:prstGeom>
        </p:spPr>
        <p:txBody>
          <a:bodyPr vert="horz" wrap="square" lIns="480000" tIns="288000" rIns="480000" bIns="28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en-AU" sz="3733" b="1" dirty="0">
                <a:solidFill>
                  <a:srgbClr val="00ADA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www.makersempire.com/designs</a:t>
            </a:r>
            <a:endParaRPr lang="en-US" sz="3733" b="1" dirty="0">
              <a:solidFill>
                <a:srgbClr val="00ADA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54ADB-4C35-574B-B1CC-848DDB63FC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472" y="976608"/>
            <a:ext cx="7841856" cy="58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8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37857F-2DEB-4CBF-9EE9-E630A84E85FB}"/>
              </a:ext>
            </a:extLst>
          </p:cNvPr>
          <p:cNvSpPr txBox="1">
            <a:spLocks/>
          </p:cNvSpPr>
          <p:nvPr/>
        </p:nvSpPr>
        <p:spPr>
          <a:xfrm>
            <a:off x="2612498" y="2005133"/>
            <a:ext cx="6423667" cy="1730529"/>
          </a:xfrm>
          <a:prstGeom prst="rect">
            <a:avLst/>
          </a:prstGeom>
        </p:spPr>
        <p:txBody>
          <a:bodyPr vert="horz" wrap="square" lIns="480000" tIns="288000" rIns="480000" bIns="28800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733" b="1" dirty="0">
                <a:solidFill>
                  <a:srgbClr val="00ADA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Check out some of our students designs…</a:t>
            </a:r>
            <a:endParaRPr lang="en-US" sz="3733" b="1" dirty="0">
              <a:solidFill>
                <a:srgbClr val="00ADA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94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F7645-ADA2-4F58-898C-BCA4FBAC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96" y="0"/>
            <a:ext cx="9332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4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287</Words>
  <Application>Microsoft Macintosh PowerPoint</Application>
  <PresentationFormat>Widescreen</PresentationFormat>
  <Paragraphs>31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Hiragino Kaku Gothic Pro W3</vt:lpstr>
      <vt:lpstr>Hiragino Kaku Gothic Pro W6</vt:lpstr>
      <vt:lpstr>Arial</vt:lpstr>
      <vt:lpstr>Calibri Light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stuckey</dc:creator>
  <cp:lastModifiedBy>christina soong</cp:lastModifiedBy>
  <cp:revision>227</cp:revision>
  <dcterms:created xsi:type="dcterms:W3CDTF">2020-02-04T20:14:19Z</dcterms:created>
  <dcterms:modified xsi:type="dcterms:W3CDTF">2020-08-19T05:34:18Z</dcterms:modified>
</cp:coreProperties>
</file>